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32" r:id="rId3"/>
    <p:sldId id="376" r:id="rId4"/>
    <p:sldId id="377" r:id="rId5"/>
    <p:sldId id="357" r:id="rId6"/>
    <p:sldId id="372" r:id="rId7"/>
    <p:sldId id="371" r:id="rId8"/>
    <p:sldId id="362" r:id="rId9"/>
    <p:sldId id="378" r:id="rId10"/>
    <p:sldId id="361" r:id="rId11"/>
    <p:sldId id="365" r:id="rId12"/>
    <p:sldId id="366" r:id="rId13"/>
    <p:sldId id="374" r:id="rId14"/>
    <p:sldId id="367" r:id="rId15"/>
    <p:sldId id="369" r:id="rId16"/>
    <p:sldId id="370" r:id="rId17"/>
    <p:sldId id="360" r:id="rId18"/>
    <p:sldId id="373" r:id="rId19"/>
    <p:sldId id="356" r:id="rId20"/>
    <p:sldId id="379" r:id="rId21"/>
    <p:sldId id="380" r:id="rId22"/>
    <p:sldId id="381" r:id="rId23"/>
    <p:sldId id="382" r:id="rId24"/>
    <p:sldId id="383" r:id="rId25"/>
    <p:sldId id="384" r:id="rId26"/>
    <p:sldId id="389" r:id="rId27"/>
    <p:sldId id="390" r:id="rId28"/>
    <p:sldId id="385" r:id="rId29"/>
    <p:sldId id="386" r:id="rId30"/>
    <p:sldId id="391" r:id="rId31"/>
    <p:sldId id="387" r:id="rId32"/>
    <p:sldId id="388" r:id="rId33"/>
    <p:sldId id="333" r:id="rId34"/>
  </p:sldIdLst>
  <p:sldSz cx="12192000" cy="6858000"/>
  <p:notesSz cx="7105650" cy="10236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eção Padrão" id="{E96BD1BB-5F29-4C9A-9B20-145162B8EC93}">
          <p14:sldIdLst>
            <p14:sldId id="261"/>
            <p14:sldId id="332"/>
          </p14:sldIdLst>
        </p14:section>
        <p14:section name="Seção sem Título" id="{E231464F-5F26-4086-9C3D-D3503FE5FAA3}">
          <p14:sldIdLst>
            <p14:sldId id="376"/>
            <p14:sldId id="377"/>
            <p14:sldId id="357"/>
            <p14:sldId id="372"/>
            <p14:sldId id="371"/>
            <p14:sldId id="362"/>
            <p14:sldId id="378"/>
            <p14:sldId id="361"/>
            <p14:sldId id="365"/>
            <p14:sldId id="366"/>
            <p14:sldId id="374"/>
            <p14:sldId id="367"/>
            <p14:sldId id="369"/>
            <p14:sldId id="370"/>
            <p14:sldId id="360"/>
            <p14:sldId id="373"/>
            <p14:sldId id="356"/>
            <p14:sldId id="379"/>
            <p14:sldId id="380"/>
            <p14:sldId id="381"/>
            <p14:sldId id="382"/>
            <p14:sldId id="383"/>
            <p14:sldId id="384"/>
            <p14:sldId id="389"/>
            <p14:sldId id="390"/>
            <p14:sldId id="385"/>
            <p14:sldId id="386"/>
            <p14:sldId id="391"/>
            <p14:sldId id="387"/>
            <p14:sldId id="388"/>
            <p14:sldId id="33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78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88E183E-1B72-4B63-9B83-B91324F53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E3AC9E-693A-4496-9709-60B115AA9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AE8DFE7-D37A-4BFB-A0F5-B8FF380F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B61DF3-DBC3-49A5-9A8C-11367214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82BC099-40CB-4E44-AC9C-038FE8E6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51580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B976E46-026C-4E86-9050-2AEF285C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CB0BD552-EE0A-41DC-9FF0-89E54845B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5854B9C-D80D-4D6F-81FA-5969448D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FE2D425-8B1C-48BD-AFD0-CB95B6A4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F95EFAE-6DFF-4076-BE6C-DC909B94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5112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DBA11CA8-DDD1-435A-B13B-F28D6EB4B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05AB1FC7-59DB-4F0C-BBE4-5E31BCC4F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FAB7411-36E0-48C6-88F4-9AB62231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9CFAAE3-9E70-44A8-9F03-5C8A491C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9BCE8E8-E4C9-47FB-9ECA-677CC941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599732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435" y="3933056"/>
            <a:ext cx="10363200" cy="792089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2448157" y="5229201"/>
            <a:ext cx="7392259" cy="432271"/>
          </a:xfrm>
        </p:spPr>
        <p:txBody>
          <a:bodyPr>
            <a:noAutofit/>
          </a:bodyPr>
          <a:lstStyle>
            <a:lvl1pPr algn="ctr">
              <a:buNone/>
              <a:defRPr sz="2400" b="1"/>
            </a:lvl1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  <p:extLst>
      <p:ext uri="{BB962C8B-B14F-4D97-AF65-F5344CB8AC3E}">
        <p14:creationId xmlns="" xmlns:p14="http://schemas.microsoft.com/office/powerpoint/2010/main" val="1958382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="" xmlns:a16="http://schemas.microsoft.com/office/drawing/2014/main" id="{9FBEEE1A-984F-4735-978D-38913E651237}"/>
              </a:ext>
            </a:extLst>
          </p:cNvPr>
          <p:cNvCxnSpPr/>
          <p:nvPr userDrawn="1"/>
        </p:nvCxnSpPr>
        <p:spPr>
          <a:xfrm>
            <a:off x="624418" y="908050"/>
            <a:ext cx="10943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="" xmlns:a16="http://schemas.microsoft.com/office/drawing/2014/main" id="{C1072CBE-65B3-475B-A72B-E6BF18E5118F}"/>
              </a:ext>
            </a:extLst>
          </p:cNvPr>
          <p:cNvCxnSpPr/>
          <p:nvPr userDrawn="1"/>
        </p:nvCxnSpPr>
        <p:spPr>
          <a:xfrm>
            <a:off x="624418" y="6381750"/>
            <a:ext cx="10943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://www.cin.ufpe.br/~bmcr/logoCin">
            <a:extLst>
              <a:ext uri="{FF2B5EF4-FFF2-40B4-BE49-F238E27FC236}">
                <a16:creationId xmlns="" xmlns:a16="http://schemas.microsoft.com/office/drawing/2014/main" id="{73FED1EC-5393-4C5E-AAEE-F0D242271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" y="201613"/>
            <a:ext cx="2063751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2447595" y="404665"/>
            <a:ext cx="9121012" cy="360139"/>
          </a:xfrm>
        </p:spPr>
        <p:txBody>
          <a:bodyPr>
            <a:normAutofit/>
          </a:bodyPr>
          <a:lstStyle>
            <a:lvl1pPr algn="r">
              <a:buNone/>
              <a:defRPr sz="2000" b="1"/>
            </a:lvl1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1"/>
          </p:nvPr>
        </p:nvSpPr>
        <p:spPr>
          <a:xfrm>
            <a:off x="623392" y="1124745"/>
            <a:ext cx="10945216" cy="503287"/>
          </a:xfrm>
        </p:spPr>
        <p:txBody>
          <a:bodyPr/>
          <a:lstStyle>
            <a:lvl1pPr algn="ctr">
              <a:buNone/>
              <a:defRPr sz="2800" b="1"/>
            </a:lvl1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17" name="Espaço Reservado para Conteúdo 13"/>
          <p:cNvSpPr>
            <a:spLocks noGrp="1"/>
          </p:cNvSpPr>
          <p:nvPr>
            <p:ph sz="quarter" idx="12"/>
          </p:nvPr>
        </p:nvSpPr>
        <p:spPr>
          <a:xfrm>
            <a:off x="623392" y="1844824"/>
            <a:ext cx="10945216" cy="44640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Espaço Reservado para Número de Slide 15">
            <a:extLst>
              <a:ext uri="{FF2B5EF4-FFF2-40B4-BE49-F238E27FC236}">
                <a16:creationId xmlns="" xmlns:a16="http://schemas.microsoft.com/office/drawing/2014/main" id="{77DF0763-BE4B-49BB-8AF6-9AB1ACD6B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9A5CC93-2E2E-409D-96FC-C83FD90B4FE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91570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79A7AAA-5860-471C-A3D6-1B4767C9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14EEFAD-AEAB-415E-8EB4-136709B99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A56194A-A3D5-4424-BA02-117FB704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BC600DD-3C4E-491E-B5F6-CCDA8E7B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7976B61-A224-4901-99B1-76CF483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8433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CBEA7B5-203A-4801-A865-67C463DF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B6C690C8-A7E0-446C-B4A5-0DA315C6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0E16E35-7040-40F9-A08B-F773529D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EC5E7FD-B958-47CB-8C65-85DD486C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5CD379B-A16A-4053-A0BE-36E9B405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96607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4F8BEF-1D9D-45DA-9798-1EB3C4E2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8CEB823-D5C0-47F8-956A-7FC54CA91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49695883-2837-4F4E-8E2C-0D1216623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988DF63-DCE6-429C-B0B6-9B27BA8C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A4CA42E-3660-4A37-9A36-8A0645B9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DA6BCFF2-B1DB-4EDC-8119-E619F7BD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0263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8142C8-F2E5-49BA-8421-572E0956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16096D53-00C8-4E41-8DB7-73B0DCB9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FB6FE8C-958C-4052-809F-6B2BCA2A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803D4553-A773-42AB-BB1B-B1F096B02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CE289ACE-FD86-4DDA-931E-854BCA59F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57175936-29FC-4BC7-ACB7-EFE733F3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12815600-0DA7-48CB-ADB6-A654AD5C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3B1E7BCA-D572-42A2-BA0D-E3593773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3039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0981548-7B19-4D63-8580-38AA9EC9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0CDC64BB-3289-4521-9C43-089A8CA5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3C4D99A4-937E-432D-9444-1B815934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1FADAAB6-B3AA-44E8-BE52-688C3898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7755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773B0830-64A3-4DD2-9616-E6160508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3EF51065-8F74-4304-A3FB-74017801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70397B02-7FAE-49C7-B440-2996A432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408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DB03CA-BFFF-46FC-A645-30FB387A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FFC2899-A61B-48B0-9175-A7C70398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8F795C3-0586-41B8-8720-F578263F3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3C32BA25-5137-426B-BEB2-6E4C3415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3B96997-1D60-4768-BC35-949C2251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CB46C89-7F99-4AA6-9BE2-EB8FD38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25981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D2384D4-434E-46A4-8CF8-820D5F5E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9E6454ED-86B8-4BBC-98C7-548624140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DC2CEDF2-8C63-46FC-99EF-36D470FF9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DC5350B5-9DF2-4D08-B6AC-7FD536F4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82987A7-2DFB-42F6-B6F0-0E154C8C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EE520F8F-B542-4E8A-A750-1C89E1AD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2208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62A7B46F-CA4D-4D87-B902-7AB11A82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236E392-8316-41CB-86BA-69F7DFC52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B70F7B2-D0A5-48EE-B363-320935DC7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EA844-D179-475C-A112-FDF75959AD93}" type="datetimeFigureOut">
              <a:rPr lang="pt-BR" smtClean="0"/>
              <a:pPr/>
              <a:t>06/04/2022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1C6A320-FC82-4AD8-B2AD-91FA897BE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E258D461-8A6C-42FE-8D58-88B7725F1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8DCEF-86F9-482A-801A-A5F9503DEA5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2797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aylsonGaldino/timeseries/blob/master/cap%203%20-%20aula%2001.ipynb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="" xmlns:a16="http://schemas.microsoft.com/office/drawing/2014/main" id="{C0E899C5-5B83-4EA4-937D-445C5FFD9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850" y="4090844"/>
            <a:ext cx="7772400" cy="790575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pt-BR" b="0" dirty="0"/>
              <a:t>Modelos Estatísticos Lineares</a:t>
            </a:r>
            <a:br>
              <a:rPr lang="pt-BR" b="0" dirty="0"/>
            </a:br>
            <a:r>
              <a:rPr lang="pt-BR" b="0" dirty="0"/>
              <a:t>Aula </a:t>
            </a:r>
            <a:r>
              <a:rPr lang="pt-BR" b="0" dirty="0" smtClean="0"/>
              <a:t>04</a:t>
            </a:r>
            <a:endParaRPr lang="pt-BR" b="0" dirty="0"/>
          </a:p>
        </p:txBody>
      </p:sp>
      <p:sp>
        <p:nvSpPr>
          <p:cNvPr id="7171" name="Espaço Reservado para Texto 5">
            <a:extLst>
              <a:ext uri="{FF2B5EF4-FFF2-40B4-BE49-F238E27FC236}">
                <a16:creationId xmlns="" xmlns:a16="http://schemas.microsoft.com/office/drawing/2014/main" id="{2474E928-FFD9-490D-9D74-733CF439A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4225" y="5838825"/>
            <a:ext cx="5543550" cy="431800"/>
          </a:xfrm>
        </p:spPr>
        <p:txBody>
          <a:bodyPr/>
          <a:lstStyle/>
          <a:p>
            <a:pPr eaLnBrk="1" hangingPunct="1"/>
            <a:endParaRPr lang="pt-BR" altLang="pt-BR" dirty="0"/>
          </a:p>
          <a:p>
            <a:pPr eaLnBrk="1" hangingPunct="1"/>
            <a:endParaRPr lang="pt-BR" altLang="pt-BR" dirty="0"/>
          </a:p>
        </p:txBody>
      </p:sp>
      <p:sp>
        <p:nvSpPr>
          <p:cNvPr id="4" name="Espaço Reservado para Texto 5">
            <a:extLst>
              <a:ext uri="{FF2B5EF4-FFF2-40B4-BE49-F238E27FC236}">
                <a16:creationId xmlns="" xmlns:a16="http://schemas.microsoft.com/office/drawing/2014/main" id="{2474E928-FFD9-490D-9D74-733CF439ACDF}"/>
              </a:ext>
            </a:extLst>
          </p:cNvPr>
          <p:cNvSpPr txBox="1">
            <a:spLocks/>
          </p:cNvSpPr>
          <p:nvPr/>
        </p:nvSpPr>
        <p:spPr>
          <a:xfrm>
            <a:off x="3476625" y="5991225"/>
            <a:ext cx="5543550" cy="43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Paulo Salgado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psgmn@cin.ufpe.br</a:t>
            </a: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AB44304D-DD16-4F8A-9DB6-07838D04B72C}"/>
              </a:ext>
            </a:extLst>
          </p:cNvPr>
          <p:cNvSpPr txBox="1"/>
          <p:nvPr/>
        </p:nvSpPr>
        <p:spPr>
          <a:xfrm>
            <a:off x="3048740" y="202874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smtClean="0">
                <a:latin typeface="+mj-lt"/>
                <a:ea typeface="+mj-ea"/>
                <a:cs typeface="+mj-cs"/>
              </a:rPr>
              <a:t>Séries Temporais</a:t>
            </a:r>
            <a:endParaRPr lang="pt-BR" sz="32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FAC x FACP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D3293A49-A76A-4188-AF02-28D1E5E50A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Exemplo: </a:t>
                </a:r>
              </a:p>
              <a:p>
                <a:pPr lvl="1"/>
                <a:r>
                  <a:rPr lang="pt-BR" dirty="0"/>
                  <a:t>Temos 3 pontos da série: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pt-BR" dirty="0"/>
                  <a:t>}, através de FAC iremos obter a correlação entre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pt-BR" dirty="0"/>
                  <a:t>, porém o valor obtido da correlação foi influenciado pela correlação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pt-BR" dirty="0"/>
                  <a:t>. Através da FACP isso não acontece, a correlação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pt-BR" dirty="0"/>
                  <a:t> não é influenciada por a correlação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293A49-A76A-4188-AF02-28D1E5E50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 cstate="print"/>
                <a:stretch>
                  <a:fillRect l="-724" t="-1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854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ARMA(1, 0):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580A0BEB-1B54-4C28-99D1-EA61DDA93D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075" t="28988" r="18864" b="36969"/>
          <a:stretch/>
        </p:blipFill>
        <p:spPr>
          <a:xfrm>
            <a:off x="623392" y="2202299"/>
            <a:ext cx="10346240" cy="3244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CE9CA8B-AF65-42D7-B82B-54B2A7F01E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5303" t="39057" r="42824" b="56768"/>
          <a:stretch/>
        </p:blipFill>
        <p:spPr>
          <a:xfrm>
            <a:off x="4828015" y="1844824"/>
            <a:ext cx="1936994" cy="3831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0B48C309-6F3A-4BD7-BC48-218A1A83247E}"/>
              </a:ext>
            </a:extLst>
          </p:cNvPr>
          <p:cNvSpPr txBox="1"/>
          <p:nvPr/>
        </p:nvSpPr>
        <p:spPr>
          <a:xfrm>
            <a:off x="2826328" y="5386012"/>
            <a:ext cx="73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um processo AR(1), com o coeficiente positivo, as correlações  na FAC vão decaindo até zero de acordo com o aumento do </a:t>
            </a:r>
            <a:r>
              <a:rPr lang="pt-BR" dirty="0" err="1"/>
              <a:t>lag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2909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ARMA(1, 0):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8A2C8858-BCD0-4958-B2D4-BC411118BA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682" t="42155" r="18410" b="23502"/>
          <a:stretch/>
        </p:blipFill>
        <p:spPr>
          <a:xfrm>
            <a:off x="623392" y="2198876"/>
            <a:ext cx="10658556" cy="33805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9D262307-DD29-4990-9733-0E5A56AF0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349" t="23739" r="55151" b="71013"/>
          <a:stretch/>
        </p:blipFill>
        <p:spPr>
          <a:xfrm>
            <a:off x="4837286" y="1910510"/>
            <a:ext cx="2133601" cy="3599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505D70B6-2FCE-47CF-B88B-ED118EC041C0}"/>
              </a:ext>
            </a:extLst>
          </p:cNvPr>
          <p:cNvSpPr txBox="1"/>
          <p:nvPr/>
        </p:nvSpPr>
        <p:spPr>
          <a:xfrm>
            <a:off x="2817092" y="5482478"/>
            <a:ext cx="732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um processo AR(1), com o coeficiente negativo, as correlações na FAC vão decaindo até zero de acordo com o aumento do </a:t>
            </a:r>
            <a:r>
              <a:rPr lang="pt-BR" dirty="0" err="1"/>
              <a:t>lag</a:t>
            </a:r>
            <a:r>
              <a:rPr lang="pt-BR" dirty="0"/>
              <a:t>, porém os sinais dos valores vão sendo alterados .</a:t>
            </a:r>
          </a:p>
        </p:txBody>
      </p:sp>
    </p:spTree>
    <p:extLst>
      <p:ext uri="{BB962C8B-B14F-4D97-AF65-F5344CB8AC3E}">
        <p14:creationId xmlns="" xmlns:p14="http://schemas.microsoft.com/office/powerpoint/2010/main" val="41498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ARMA(1, 0):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505D70B6-2FCE-47CF-B88B-ED118EC041C0}"/>
              </a:ext>
            </a:extLst>
          </p:cNvPr>
          <p:cNvSpPr txBox="1"/>
          <p:nvPr/>
        </p:nvSpPr>
        <p:spPr>
          <a:xfrm>
            <a:off x="2817092" y="5482478"/>
            <a:ext cx="73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Walk</a:t>
            </a:r>
            <a:r>
              <a:rPr lang="pt-BR" dirty="0"/>
              <a:t> é um tipo especial de AR(1) com a constante igual à 1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428C2274-E587-4622-8F48-11C9A66C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606" t="25051" r="18409" b="39932"/>
          <a:stretch/>
        </p:blipFill>
        <p:spPr>
          <a:xfrm>
            <a:off x="1099128" y="2403465"/>
            <a:ext cx="8811492" cy="284594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5A1D12CB-3855-47C5-B5F6-6FD22EC43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8333" t="39461" r="41288" b="56633"/>
          <a:stretch/>
        </p:blipFill>
        <p:spPr>
          <a:xfrm>
            <a:off x="4733637" y="1792949"/>
            <a:ext cx="2087645" cy="4419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85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ARMA(2,0):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829FD609-D39C-4BE5-9351-3408405F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8864" t="30572" r="28788" b="64586"/>
          <a:stretch/>
        </p:blipFill>
        <p:spPr>
          <a:xfrm>
            <a:off x="4729018" y="1865452"/>
            <a:ext cx="2733963" cy="333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676A246-4A8C-4E51-BB8E-5E45E32F7D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0075" t="41481" r="19015" b="23098"/>
          <a:stretch/>
        </p:blipFill>
        <p:spPr>
          <a:xfrm>
            <a:off x="1385412" y="2342916"/>
            <a:ext cx="8960364" cy="29310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55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ARMA(0,1):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49110B29-B669-49E2-B450-49F85BDAC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075" t="42155" r="19015" b="23132"/>
          <a:stretch/>
        </p:blipFill>
        <p:spPr>
          <a:xfrm>
            <a:off x="1252358" y="2330176"/>
            <a:ext cx="9240486" cy="296226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5F84E74B-73CE-4F60-8D3D-78E08D77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4848" t="32862" r="40379" b="60000"/>
          <a:stretch/>
        </p:blipFill>
        <p:spPr>
          <a:xfrm>
            <a:off x="4745440" y="1842736"/>
            <a:ext cx="1801092" cy="4895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481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 e FACP para o ARMA(0,2):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4D63C457-D2C0-4796-8E86-A108795459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7500" t="46734" r="35152" b="48552"/>
          <a:stretch/>
        </p:blipFill>
        <p:spPr>
          <a:xfrm>
            <a:off x="4675845" y="1844824"/>
            <a:ext cx="2840310" cy="43410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42916148-74A1-445A-BFAF-76D4EE4A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9469" t="42155" r="18864" b="23637"/>
          <a:stretch/>
        </p:blipFill>
        <p:spPr>
          <a:xfrm>
            <a:off x="880671" y="2278933"/>
            <a:ext cx="8937584" cy="2788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25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="" xmlns:a16="http://schemas.microsoft.com/office/drawing/2014/main" id="{8FC9FD50-D0AC-47C8-8887-16EB9379F3FE}"/>
              </a:ext>
            </a:extLst>
          </p:cNvPr>
          <p:cNvSpPr txBox="1">
            <a:spLocks/>
          </p:cNvSpPr>
          <p:nvPr/>
        </p:nvSpPr>
        <p:spPr>
          <a:xfrm>
            <a:off x="775792" y="1997224"/>
            <a:ext cx="10945216" cy="44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FAC e FACP para o ARMA(1,1):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5BF798B-96A5-4D45-B9EB-3FDDAF445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075" t="23739" r="19166" b="42627"/>
          <a:stretch/>
        </p:blipFill>
        <p:spPr>
          <a:xfrm>
            <a:off x="1611586" y="2484582"/>
            <a:ext cx="8838561" cy="27522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FAD1F610-AD77-43FB-BF42-E32A99484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6894" t="61953" r="40758" b="32795"/>
          <a:stretch/>
        </p:blipFill>
        <p:spPr>
          <a:xfrm>
            <a:off x="4849090" y="1987973"/>
            <a:ext cx="1828801" cy="4375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47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Modelar o processo 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Espaço Reservado para Conteúdo 3">
                <a:extLst>
                  <a:ext uri="{FF2B5EF4-FFF2-40B4-BE49-F238E27FC236}">
                    <a16:creationId xmlns:a16="http://schemas.microsoft.com/office/drawing/2014/main" id="{8FC9FD50-D0AC-47C8-8887-16EB9379F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792" y="1997224"/>
                <a:ext cx="10945216" cy="44640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Avaliar e garantir </a:t>
                </a:r>
                <a:r>
                  <a:rPr lang="pt-BR" dirty="0" err="1"/>
                  <a:t>estacionariedade</a:t>
                </a:r>
                <a:r>
                  <a:rPr lang="pt-BR" dirty="0"/>
                  <a:t>;</a:t>
                </a:r>
              </a:p>
              <a:p>
                <a:r>
                  <a:rPr lang="pt-BR" dirty="0"/>
                  <a:t>Etapas para seleção dos parâmetros (número de ordem) para os modelos ARMA(</a:t>
                </a:r>
                <a:r>
                  <a:rPr lang="pt-BR" dirty="0" err="1"/>
                  <a:t>p,q</a:t>
                </a:r>
                <a:r>
                  <a:rPr lang="pt-BR" dirty="0"/>
                  <a:t>):</a:t>
                </a:r>
              </a:p>
              <a:p>
                <a:pPr lvl="1"/>
                <a:r>
                  <a:rPr lang="pt-BR" dirty="0"/>
                  <a:t>Utilizar a FACP para as observações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400" dirty="0"/>
                  <a:t> </a:t>
                </a:r>
                <a:r>
                  <a:rPr lang="pt-BR" dirty="0"/>
                  <a:t>e selecionar o ultimo </a:t>
                </a:r>
                <a:r>
                  <a:rPr lang="pt-BR" dirty="0" err="1"/>
                  <a:t>lag</a:t>
                </a:r>
                <a:r>
                  <a:rPr lang="pt-BR" dirty="0"/>
                  <a:t> (</a:t>
                </a:r>
                <a:r>
                  <a:rPr lang="pt-BR" i="1" dirty="0"/>
                  <a:t>k</a:t>
                </a:r>
                <a:r>
                  <a:rPr lang="pt-BR" dirty="0"/>
                  <a:t>) com correlação estatisticamente significativa como valor de ordem AR(p=k);</a:t>
                </a:r>
              </a:p>
              <a:p>
                <a:pPr lvl="1"/>
                <a:r>
                  <a:rPr lang="pt-BR" dirty="0"/>
                  <a:t>Utilizar a FAC para as observações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000" dirty="0"/>
                  <a:t> </a:t>
                </a:r>
                <a:r>
                  <a:rPr lang="pt-BR" dirty="0"/>
                  <a:t>e selecionar o ultimo </a:t>
                </a:r>
                <a:r>
                  <a:rPr lang="pt-BR" dirty="0" err="1"/>
                  <a:t>lag</a:t>
                </a:r>
                <a:r>
                  <a:rPr lang="pt-BR" dirty="0"/>
                  <a:t> (</a:t>
                </a:r>
                <a:r>
                  <a:rPr lang="pt-BR" i="1" dirty="0"/>
                  <a:t>k</a:t>
                </a:r>
                <a:r>
                  <a:rPr lang="pt-BR" dirty="0"/>
                  <a:t>) com correlação estatisticamente significativa como valor de ordem MA(q=k);</a:t>
                </a:r>
              </a:p>
              <a:p>
                <a:r>
                  <a:rPr lang="pt-BR" dirty="0">
                    <a:solidFill>
                      <a:srgbClr val="FF0000"/>
                    </a:solidFill>
                  </a:rPr>
                  <a:t>Estimar os valores dos parâmetros </a:t>
                </a:r>
                <a:r>
                  <a:rPr lang="el-GR" dirty="0">
                    <a:solidFill>
                      <a:srgbClr val="FF0000"/>
                    </a:solidFill>
                  </a:rPr>
                  <a:t>φ</a:t>
                </a:r>
                <a:r>
                  <a:rPr lang="pt-BR" dirty="0">
                    <a:solidFill>
                      <a:srgbClr val="FF0000"/>
                    </a:solidFill>
                  </a:rPr>
                  <a:t>,  </a:t>
                </a:r>
                <a:r>
                  <a:rPr lang="el-GR" dirty="0">
                    <a:solidFill>
                      <a:srgbClr val="FF0000"/>
                    </a:solidFill>
                  </a:rPr>
                  <a:t>θ</a:t>
                </a:r>
                <a:r>
                  <a:rPr lang="pt-BR" dirty="0">
                    <a:solidFill>
                      <a:srgbClr val="FF0000"/>
                    </a:solidFill>
                  </a:rPr>
                  <a:t> e </a:t>
                </a:r>
                <a:r>
                  <a:rPr lang="el-GR" dirty="0">
                    <a:solidFill>
                      <a:srgbClr val="FF0000"/>
                    </a:solidFill>
                  </a:rPr>
                  <a:t>σ</a:t>
                </a:r>
                <a:r>
                  <a:rPr lang="pt-BR" dirty="0">
                    <a:solidFill>
                      <a:srgbClr val="FF0000"/>
                    </a:solidFill>
                  </a:rPr>
                  <a:t> :</a:t>
                </a:r>
              </a:p>
              <a:p>
                <a:pPr lvl="1"/>
                <a:r>
                  <a:rPr lang="pt-BR" dirty="0" err="1">
                    <a:solidFill>
                      <a:srgbClr val="FF0000"/>
                    </a:solidFill>
                  </a:rPr>
                  <a:t>Two-Step</a:t>
                </a:r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 err="1">
                    <a:solidFill>
                      <a:srgbClr val="FF0000"/>
                    </a:solidFill>
                  </a:rPr>
                  <a:t>Regression</a:t>
                </a:r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 err="1">
                    <a:solidFill>
                      <a:srgbClr val="FF0000"/>
                    </a:solidFill>
                  </a:rPr>
                  <a:t>Estimation</a:t>
                </a:r>
                <a:r>
                  <a:rPr lang="pt-BR" dirty="0">
                    <a:solidFill>
                      <a:srgbClr val="FF0000"/>
                    </a:solidFill>
                  </a:rPr>
                  <a:t>;</a:t>
                </a:r>
              </a:p>
              <a:p>
                <a:pPr lvl="1"/>
                <a:r>
                  <a:rPr lang="pt-BR" dirty="0" err="1">
                    <a:solidFill>
                      <a:srgbClr val="FF0000"/>
                    </a:solidFill>
                  </a:rPr>
                  <a:t>Yule</a:t>
                </a:r>
                <a:r>
                  <a:rPr lang="pt-BR" dirty="0">
                    <a:solidFill>
                      <a:srgbClr val="FF0000"/>
                    </a:solidFill>
                  </a:rPr>
                  <a:t>-Walker </a:t>
                </a:r>
                <a:r>
                  <a:rPr lang="pt-BR" dirty="0" err="1">
                    <a:solidFill>
                      <a:srgbClr val="FF0000"/>
                    </a:solidFill>
                  </a:rPr>
                  <a:t>Estimation</a:t>
                </a:r>
                <a:r>
                  <a:rPr lang="pt-BR" dirty="0">
                    <a:solidFill>
                      <a:srgbClr val="FF0000"/>
                    </a:solidFill>
                  </a:rPr>
                  <a:t>;</a:t>
                </a:r>
              </a:p>
              <a:p>
                <a:pPr lvl="1"/>
                <a:r>
                  <a:rPr lang="pt-BR" dirty="0" err="1">
                    <a:solidFill>
                      <a:srgbClr val="FF0000"/>
                    </a:solidFill>
                  </a:rPr>
                  <a:t>Maximum</a:t>
                </a:r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 err="1">
                    <a:solidFill>
                      <a:srgbClr val="FF0000"/>
                    </a:solidFill>
                  </a:rPr>
                  <a:t>Likelihood</a:t>
                </a:r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 err="1">
                    <a:solidFill>
                      <a:srgbClr val="FF0000"/>
                    </a:solidFill>
                  </a:rPr>
                  <a:t>Estimation</a:t>
                </a:r>
                <a:endParaRPr lang="pt-BR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i="1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6" name="Espaço Reservado para Conteúd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FC9FD50-D0AC-47C8-8887-16EB9379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2" y="1997224"/>
                <a:ext cx="10945216" cy="4464074"/>
              </a:xfrm>
              <a:prstGeom prst="rect">
                <a:avLst/>
              </a:prstGeom>
              <a:blipFill>
                <a:blip r:embed="rId2" cstate="print"/>
                <a:stretch>
                  <a:fillRect l="-724" t="-1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5BCB8EF6-FCBE-4659-BBF6-9AB4D2849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1667" t="28988" r="25909" b="65117"/>
          <a:stretch/>
        </p:blipFill>
        <p:spPr>
          <a:xfrm>
            <a:off x="3426691" y="1570557"/>
            <a:ext cx="5172364" cy="404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70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48808A75-66E0-43E7-8D21-8C6084C06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143894E-A863-4A4C-97DF-344ACBE69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Extras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0CA41B90-9A47-47F8-99F2-553D66669EA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392" y="1844824"/>
            <a:ext cx="10945216" cy="4464074"/>
          </a:xfrm>
        </p:spPr>
        <p:txBody>
          <a:bodyPr/>
          <a:lstStyle/>
          <a:p>
            <a:r>
              <a:rPr lang="pt-BR" dirty="0"/>
              <a:t>Código com alguns exemplos em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https://github.com/EraylsonGaldino/timeseries/blob/master/cap%203%20-%20aula%2001.ipynb</a:t>
            </a:r>
            <a:r>
              <a:rPr lang="pt-BR" dirty="0"/>
              <a:t>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22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B07CC364-7AC9-4AB3-B02B-E823D4270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A7D44B3-BEA1-4678-95B8-A0FED4750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="" xmlns:a16="http://schemas.microsoft.com/office/drawing/2014/main" id="{9FAF4687-826B-434D-BC7F-F6CDD6BD5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Modelos </a:t>
            </a:r>
            <a:r>
              <a:rPr lang="pt-BR" dirty="0" err="1"/>
              <a:t>auto-regressivos</a:t>
            </a:r>
            <a:r>
              <a:rPr lang="pt-BR" dirty="0"/>
              <a:t> (AR)</a:t>
            </a:r>
          </a:p>
          <a:p>
            <a:r>
              <a:rPr lang="pt-BR" dirty="0"/>
              <a:t>Modelos de médias móveis (MA)</a:t>
            </a:r>
          </a:p>
          <a:p>
            <a:r>
              <a:rPr lang="pt-BR" dirty="0"/>
              <a:t>Processo ARMA(p,q)</a:t>
            </a:r>
          </a:p>
          <a:p>
            <a:r>
              <a:rPr lang="pt-BR" dirty="0"/>
              <a:t>FAC x FACP:</a:t>
            </a:r>
          </a:p>
          <a:p>
            <a:pPr lvl="1"/>
            <a:r>
              <a:rPr lang="pt-BR" dirty="0"/>
              <a:t>ARMA(1,0)</a:t>
            </a:r>
          </a:p>
          <a:p>
            <a:pPr lvl="1"/>
            <a:r>
              <a:rPr lang="pt-BR" dirty="0"/>
              <a:t>ARMA(2,0)</a:t>
            </a:r>
          </a:p>
          <a:p>
            <a:pPr lvl="1"/>
            <a:r>
              <a:rPr lang="pt-BR" dirty="0"/>
              <a:t>ARMA(0,1)</a:t>
            </a:r>
          </a:p>
          <a:p>
            <a:pPr lvl="1"/>
            <a:r>
              <a:rPr lang="pt-BR" dirty="0"/>
              <a:t>ARMA(0,2)</a:t>
            </a:r>
          </a:p>
          <a:p>
            <a:pPr lvl="1"/>
            <a:r>
              <a:rPr lang="pt-BR" dirty="0"/>
              <a:t>ARMA(1,1)</a:t>
            </a:r>
          </a:p>
          <a:p>
            <a:r>
              <a:rPr lang="pt-BR" dirty="0"/>
              <a:t>Modelagem de um ARMA(p,q)</a:t>
            </a:r>
          </a:p>
          <a:p>
            <a:r>
              <a:rPr lang="en-US" dirty="0" err="1"/>
              <a:t>Modelo</a:t>
            </a:r>
            <a:r>
              <a:rPr lang="en-US" dirty="0"/>
              <a:t> ARIMA</a:t>
            </a:r>
          </a:p>
          <a:p>
            <a:r>
              <a:rPr lang="en-US" dirty="0" err="1"/>
              <a:t>Metodologia</a:t>
            </a:r>
            <a:r>
              <a:rPr lang="en-US" dirty="0"/>
              <a:t> de Box &amp; Jenkins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6368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 Auto Regressivo Integrado de Média Móvel - ARIMA(</a:t>
            </a:r>
            <a:r>
              <a:rPr lang="pt-BR" dirty="0" err="1"/>
              <a:t>p,d,q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Generalização de modelos ARMA(</a:t>
            </a:r>
            <a:r>
              <a:rPr lang="pt-BR" dirty="0" err="1"/>
              <a:t>p,q</a:t>
            </a:r>
            <a:r>
              <a:rPr lang="pt-BR" dirty="0"/>
              <a:t>) aplicado para séries não estacionárias;</a:t>
            </a:r>
          </a:p>
          <a:p>
            <a:r>
              <a:rPr lang="pt-BR" dirty="0"/>
              <a:t>Adiciona o componente de integração (d):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Definição: Uma observação           é resultado de um processo ARIMA(</a:t>
            </a:r>
            <a:r>
              <a:rPr lang="pt-BR" dirty="0" err="1"/>
              <a:t>p,d,q</a:t>
            </a:r>
            <a:r>
              <a:rPr lang="pt-BR" dirty="0"/>
              <a:t>) se                          		for resultado de um processo ARMA(</a:t>
            </a:r>
            <a:r>
              <a:rPr lang="pt-BR" dirty="0" err="1"/>
              <a:t>p,q</a:t>
            </a:r>
            <a:r>
              <a:rPr lang="pt-BR" dirty="0"/>
              <a:t>);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8D82D5B3-6FA3-4D4F-B9D9-745C1CC91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5228" t="42101" r="75606" b="50000"/>
          <a:stretch/>
        </p:blipFill>
        <p:spPr>
          <a:xfrm>
            <a:off x="5726546" y="2967965"/>
            <a:ext cx="1458436" cy="4610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9F1C98A4-579B-4C14-A4D6-A82EDED97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3182" t="33634" r="61515" b="56058"/>
          <a:stretch/>
        </p:blipFill>
        <p:spPr>
          <a:xfrm>
            <a:off x="4345186" y="3625062"/>
            <a:ext cx="633595" cy="4517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2CE7715B-8677-4A07-A884-97860110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5228" t="42101" r="75606" b="50000"/>
          <a:stretch/>
        </p:blipFill>
        <p:spPr>
          <a:xfrm>
            <a:off x="989159" y="4019629"/>
            <a:ext cx="1458436" cy="461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59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 ARIMA(</a:t>
            </a:r>
            <a:r>
              <a:rPr lang="pt-BR" dirty="0" err="1"/>
              <a:t>p,d,q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Notações:</a:t>
            </a:r>
          </a:p>
          <a:p>
            <a:endParaRPr lang="pt-BR" dirty="0"/>
          </a:p>
          <a:p>
            <a:endParaRPr lang="pt-BR" dirty="0"/>
          </a:p>
          <a:p>
            <a:pPr lvl="1"/>
            <a:r>
              <a:rPr lang="pt-BR" dirty="0"/>
              <a:t>(1)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(2)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A9AB0E29-9CE7-452B-B1F4-7A26606562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6985" t="55338" r="35832" b="38566"/>
          <a:stretch/>
        </p:blipFill>
        <p:spPr>
          <a:xfrm>
            <a:off x="2025784" y="2981052"/>
            <a:ext cx="9284832" cy="5584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929B567-FDFC-4E80-A190-28EBFB2486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3845" t="52470" r="46136" b="42683"/>
          <a:stretch/>
        </p:blipFill>
        <p:spPr>
          <a:xfrm>
            <a:off x="1812835" y="4481563"/>
            <a:ext cx="9427362" cy="55842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5ADAC48C-7C76-454A-8D34-118BDA48C103}"/>
              </a:ext>
            </a:extLst>
          </p:cNvPr>
          <p:cNvSpPr/>
          <p:nvPr/>
        </p:nvSpPr>
        <p:spPr>
          <a:xfrm>
            <a:off x="3463636" y="2826327"/>
            <a:ext cx="3551038" cy="8959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7AF33DF5-8A24-4610-B9F2-080CE009B58F}"/>
              </a:ext>
            </a:extLst>
          </p:cNvPr>
          <p:cNvSpPr/>
          <p:nvPr/>
        </p:nvSpPr>
        <p:spPr>
          <a:xfrm>
            <a:off x="7352489" y="2812301"/>
            <a:ext cx="4114455" cy="89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4FDF1994-30BC-41DD-BDEA-549FE210E4FA}"/>
              </a:ext>
            </a:extLst>
          </p:cNvPr>
          <p:cNvSpPr/>
          <p:nvPr/>
        </p:nvSpPr>
        <p:spPr>
          <a:xfrm>
            <a:off x="1981544" y="4312812"/>
            <a:ext cx="3098456" cy="8959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323ACF7B-C1E4-401E-80D0-D1CB560B725E}"/>
              </a:ext>
            </a:extLst>
          </p:cNvPr>
          <p:cNvSpPr/>
          <p:nvPr/>
        </p:nvSpPr>
        <p:spPr>
          <a:xfrm>
            <a:off x="7573818" y="4396493"/>
            <a:ext cx="3736799" cy="89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52F138D8-CE91-41F3-9C81-5038D0E73287}"/>
              </a:ext>
            </a:extLst>
          </p:cNvPr>
          <p:cNvSpPr/>
          <p:nvPr/>
        </p:nvSpPr>
        <p:spPr>
          <a:xfrm>
            <a:off x="5158862" y="4321877"/>
            <a:ext cx="1812026" cy="895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C538DC68-9B57-4953-B61A-0691D94949E6}"/>
              </a:ext>
            </a:extLst>
          </p:cNvPr>
          <p:cNvSpPr txBox="1"/>
          <p:nvPr/>
        </p:nvSpPr>
        <p:spPr>
          <a:xfrm>
            <a:off x="3168073" y="5472483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AR(p)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45A667C4-A11F-4B1D-A1AC-D7FCD4DE63A5}"/>
              </a:ext>
            </a:extLst>
          </p:cNvPr>
          <p:cNvSpPr txBox="1"/>
          <p:nvPr/>
        </p:nvSpPr>
        <p:spPr>
          <a:xfrm>
            <a:off x="5568986" y="5472784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50"/>
                </a:solidFill>
              </a:rPr>
              <a:t>I(d)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EA44C25A-439A-453D-AF24-3C11AB455433}"/>
              </a:ext>
            </a:extLst>
          </p:cNvPr>
          <p:cNvSpPr txBox="1"/>
          <p:nvPr/>
        </p:nvSpPr>
        <p:spPr>
          <a:xfrm>
            <a:off x="9319491" y="5529891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MA(q)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5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Casos Especiais de modelos  ARIMA(</a:t>
            </a:r>
            <a:r>
              <a:rPr lang="pt-BR" dirty="0" err="1"/>
              <a:t>p,d,q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Ruído Branco: ARIMA (0,0,0); </a:t>
            </a:r>
          </a:p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Walk</a:t>
            </a:r>
            <a:r>
              <a:rPr lang="pt-BR" dirty="0"/>
              <a:t>: ARIMA(0,1,0) sem a constante;</a:t>
            </a:r>
          </a:p>
          <a:p>
            <a:r>
              <a:rPr lang="pt-BR" dirty="0" err="1"/>
              <a:t>Autoregressivo</a:t>
            </a:r>
            <a:r>
              <a:rPr lang="pt-BR" dirty="0"/>
              <a:t>: ARIMA(p,0,0);</a:t>
            </a:r>
          </a:p>
          <a:p>
            <a:r>
              <a:rPr lang="pt-BR" dirty="0"/>
              <a:t>Média Móvel: ARIMA(0,0,q);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6510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ARIMA(</a:t>
            </a:r>
            <a:r>
              <a:rPr lang="pt-BR" dirty="0" err="1"/>
              <a:t>p,d,q</a:t>
            </a:r>
            <a:r>
              <a:rPr lang="pt-BR" dirty="0"/>
              <a:t>): Vantagens e Desvantagens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Vantagens:</a:t>
            </a:r>
          </a:p>
          <a:p>
            <a:pPr lvl="1"/>
            <a:r>
              <a:rPr lang="pt-BR" dirty="0"/>
              <a:t>Poucos parâmetros;</a:t>
            </a:r>
          </a:p>
          <a:p>
            <a:pPr lvl="1"/>
            <a:r>
              <a:rPr lang="pt-BR" dirty="0"/>
              <a:t>Rápido; </a:t>
            </a:r>
          </a:p>
          <a:p>
            <a:pPr lvl="1"/>
            <a:r>
              <a:rPr lang="pt-BR" dirty="0"/>
              <a:t>“Interpretável”;</a:t>
            </a:r>
          </a:p>
          <a:p>
            <a:r>
              <a:rPr lang="pt-BR" dirty="0"/>
              <a:t>Desvantagem:</a:t>
            </a:r>
          </a:p>
          <a:p>
            <a:pPr lvl="1"/>
            <a:r>
              <a:rPr lang="pt-BR" dirty="0"/>
              <a:t>Exige conhecimento da série temporal;</a:t>
            </a:r>
          </a:p>
          <a:p>
            <a:pPr lvl="1"/>
            <a:r>
              <a:rPr lang="pt-BR" dirty="0"/>
              <a:t>Sensível aos parâmetros selecionados;</a:t>
            </a:r>
          </a:p>
          <a:p>
            <a:pPr lvl="1"/>
            <a:r>
              <a:rPr lang="pt-BR" dirty="0"/>
              <a:t>Assume que a série é linear;</a:t>
            </a:r>
          </a:p>
          <a:p>
            <a:pPr lvl="1"/>
            <a:r>
              <a:rPr lang="pt-BR" dirty="0"/>
              <a:t>Fraco desempenho em séries com alta volatilidade e com sazonalidade;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202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 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Metodologia permite a previsão através de valores atuais e passados;</a:t>
            </a:r>
          </a:p>
          <a:p>
            <a:r>
              <a:rPr lang="pt-BR" dirty="0"/>
              <a:t>Composta por um conjunto de processos estocásticos: AR, MA, ARMA, ARIMA; </a:t>
            </a:r>
          </a:p>
          <a:p>
            <a:r>
              <a:rPr lang="pt-BR" dirty="0"/>
              <a:t>Tem como objetivo encontrar os melhores parâmetros para o modelo representar a série temporal;</a:t>
            </a:r>
          </a:p>
          <a:p>
            <a:r>
              <a:rPr lang="pt-BR" dirty="0"/>
              <a:t>Fundamentada em 3 passos:</a:t>
            </a:r>
          </a:p>
          <a:p>
            <a:pPr marL="914400" lvl="1" indent="-457200">
              <a:buNone/>
            </a:pPr>
            <a:r>
              <a:rPr lang="pt-BR" dirty="0"/>
              <a:t>1. Identificação: Um modelo para a série é identificado. A correlação entre observações nos dados da série temporal é investigada;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  <a:p>
            <a:pPr marL="914400" lvl="1" indent="-457200">
              <a:buNone/>
            </a:pPr>
            <a:r>
              <a:rPr lang="pt-BR" dirty="0"/>
              <a:t>2.1. Estimação: Estima-se os parâmetros do modelo identificado; 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  <a:p>
            <a:pPr marL="914400" lvl="1" indent="-457200">
              <a:buNone/>
            </a:pPr>
            <a:r>
              <a:rPr lang="pt-BR" dirty="0"/>
              <a:t>2.2. Avaliação/Diagnóstico: O modelo estimado é avaliado;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  <a:p>
            <a:pPr marL="914400" lvl="1" indent="-457200">
              <a:buNone/>
            </a:pPr>
            <a:r>
              <a:rPr lang="pt-BR" dirty="0"/>
              <a:t>3. Previsão: O modelo é utilizado para prever valores futuros da série;   </a:t>
            </a:r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026" name="Picture 2" descr="1: Schematic Representation of the Box-Jenkins Methodology for time Series Modeling (Source: Makrtidakis et al., 1998). Â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47" y="1689549"/>
            <a:ext cx="4683872" cy="4220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71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Identificação  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D3293A49-A76A-4188-AF02-28D1E5E50A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pt-BR" sz="3400" dirty="0"/>
                  <a:t>Nessa etapa os parâmetros (</a:t>
                </a:r>
                <a:r>
                  <a:rPr lang="pt-BR" sz="3400" dirty="0" err="1"/>
                  <a:t>p,d,q</a:t>
                </a:r>
                <a:r>
                  <a:rPr lang="pt-BR" sz="3400" dirty="0"/>
                  <a:t>) são selecionados, através da FAC e FACP;</a:t>
                </a:r>
              </a:p>
              <a:p>
                <a:r>
                  <a:rPr lang="pt-BR" sz="3400" dirty="0"/>
                  <a:t>Escolha do parâmetro (d):</a:t>
                </a:r>
              </a:p>
              <a:p>
                <a:pPr lvl="1"/>
                <a:r>
                  <a:rPr lang="pt-BR" sz="2600" dirty="0"/>
                  <a:t>Uma série que não apresenta </a:t>
                </a:r>
                <a:r>
                  <a:rPr lang="pt-BR" sz="2600" dirty="0" err="1"/>
                  <a:t>estacionariedade</a:t>
                </a:r>
                <a:r>
                  <a:rPr lang="pt-BR" sz="2600" dirty="0"/>
                  <a:t> tem as </a:t>
                </a:r>
                <a:r>
                  <a:rPr lang="pt-BR" sz="2600" dirty="0" err="1"/>
                  <a:t>autocorrelações</a:t>
                </a:r>
                <a:r>
                  <a:rPr lang="pt-BR" sz="2600" dirty="0"/>
                  <a:t> com valores absolutos altos para todos os </a:t>
                </a:r>
                <a:r>
                  <a:rPr lang="pt-BR" sz="2600" dirty="0" err="1"/>
                  <a:t>lags</a:t>
                </a:r>
                <a:r>
                  <a:rPr lang="pt-BR" sz="2600" dirty="0"/>
                  <a:t>;</a:t>
                </a:r>
              </a:p>
              <a:p>
                <a:pPr lvl="1"/>
                <a:r>
                  <a:rPr lang="pt-BR" sz="2600" dirty="0"/>
                  <a:t>O operador de diferenciação é aplicado à série até torna-la estacionária;</a:t>
                </a:r>
              </a:p>
              <a:p>
                <a:r>
                  <a:rPr lang="pt-BR" sz="3400" dirty="0"/>
                  <a:t>Escolha do parâmetro (p):</a:t>
                </a:r>
              </a:p>
              <a:p>
                <a:pPr lvl="1"/>
                <a:r>
                  <a:rPr lang="pt-BR" sz="2600" dirty="0"/>
                  <a:t>O valor de p (que corresponde ao grau de polinômios do componente AR) pode ser selecionado através da função de </a:t>
                </a:r>
                <a:r>
                  <a:rPr lang="pt-BR" sz="2600" dirty="0" err="1"/>
                  <a:t>autocorrelação</a:t>
                </a:r>
                <a:r>
                  <a:rPr lang="pt-BR" sz="2600" dirty="0"/>
                  <a:t> parcial, sendo p = número de </a:t>
                </a:r>
                <a:r>
                  <a:rPr lang="pt-BR" sz="2600" dirty="0" err="1"/>
                  <a:t>lags</a:t>
                </a:r>
                <a:r>
                  <a:rPr lang="pt-BR" sz="2600" dirty="0"/>
                  <a:t> correlacionados;</a:t>
                </a:r>
              </a:p>
              <a:p>
                <a:r>
                  <a:rPr lang="pt-BR" sz="3400" dirty="0"/>
                  <a:t>Escolha do parâmetro (q):</a:t>
                </a:r>
              </a:p>
              <a:p>
                <a:pPr lvl="1"/>
                <a:r>
                  <a:rPr lang="pt-BR" sz="2600" dirty="0"/>
                  <a:t>O valor de q (que corresponde ao grau de polinômios do componente MA) pode ser selecionado através da função de </a:t>
                </a:r>
                <a:r>
                  <a:rPr lang="pt-BR" sz="2600" dirty="0" err="1"/>
                  <a:t>autocorrelação</a:t>
                </a:r>
                <a:r>
                  <a:rPr lang="pt-BR" sz="2600" dirty="0"/>
                  <a:t>, sendo q = número de </a:t>
                </a:r>
                <a:r>
                  <a:rPr lang="pt-BR" sz="2600" dirty="0" err="1"/>
                  <a:t>lags</a:t>
                </a:r>
                <a:r>
                  <a:rPr lang="pt-BR" sz="2600" dirty="0"/>
                  <a:t> correlacionados;</a:t>
                </a:r>
              </a:p>
              <a:p>
                <a:r>
                  <a:rPr lang="pt-BR" sz="3400" dirty="0"/>
                  <a:t>Geralmente, na prática a maioria das séries estacionárias apresentam  p + q </a:t>
                </a:r>
                <a14:m>
                  <m:oMath xmlns:m="http://schemas.openxmlformats.org/officeDocument/2006/math">
                    <m:r>
                      <a:rPr lang="pt-BR" sz="3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sz="3400" dirty="0"/>
                  <a:t> 2. Porém não é uma regra.  </a:t>
                </a:r>
              </a:p>
              <a:p>
                <a:pPr lvl="1"/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   </a:t>
                </a:r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3293A49-A76A-4188-AF02-28D1E5E50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 cstate="print"/>
                <a:stretch>
                  <a:fillRect l="-557" t="-2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9887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Identificação  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Pode</a:t>
            </a:r>
            <a:r>
              <a:rPr lang="en-US" dirty="0"/>
              <a:t>-se </a:t>
            </a:r>
            <a:r>
              <a:rPr lang="en-US" dirty="0" err="1"/>
              <a:t>usar</a:t>
            </a:r>
            <a:r>
              <a:rPr lang="en-US" dirty="0"/>
              <a:t> um </a:t>
            </a:r>
            <a:r>
              <a:rPr lang="en-US" dirty="0" err="1"/>
              <a:t>LagPlot</a:t>
            </a:r>
            <a:r>
              <a:rPr lang="en-US" dirty="0"/>
              <a:t> (Scatter-Plot)</a:t>
            </a:r>
          </a:p>
          <a:p>
            <a:pPr lvl="1"/>
            <a:r>
              <a:rPr lang="pt-BR" altLang="pt-BR" dirty="0"/>
              <a:t>Construção de gráficos entre os retardos </a:t>
            </a:r>
          </a:p>
          <a:p>
            <a:pPr lvl="2"/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dirty="0"/>
              <a:t> </a:t>
            </a:r>
            <a:r>
              <a:rPr lang="pt-BR" altLang="pt-BR" dirty="0" err="1"/>
              <a:t>vs</a:t>
            </a:r>
            <a:r>
              <a:rPr lang="pt-BR" altLang="pt-BR" dirty="0"/>
              <a:t> </a:t>
            </a:r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baseline="-25000" dirty="0"/>
              <a:t>−1</a:t>
            </a:r>
            <a:r>
              <a:rPr lang="pt-BR" altLang="pt-BR" dirty="0"/>
              <a:t>, </a:t>
            </a:r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dirty="0"/>
              <a:t> </a:t>
            </a:r>
            <a:r>
              <a:rPr lang="pt-BR" altLang="pt-BR" dirty="0" err="1"/>
              <a:t>vs</a:t>
            </a:r>
            <a:r>
              <a:rPr lang="pt-BR" altLang="pt-BR" dirty="0"/>
              <a:t> </a:t>
            </a:r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baseline="-25000" dirty="0"/>
              <a:t>−2</a:t>
            </a:r>
            <a:r>
              <a:rPr lang="pt-BR" altLang="pt-BR" dirty="0"/>
              <a:t>, </a:t>
            </a:r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dirty="0"/>
              <a:t> </a:t>
            </a:r>
            <a:r>
              <a:rPr lang="pt-BR" altLang="pt-BR" dirty="0" err="1"/>
              <a:t>vs</a:t>
            </a:r>
            <a:r>
              <a:rPr lang="pt-BR" altLang="pt-BR" dirty="0"/>
              <a:t> </a:t>
            </a:r>
            <a:r>
              <a:rPr lang="pt-BR" altLang="pt-BR" dirty="0" err="1"/>
              <a:t>Z</a:t>
            </a:r>
            <a:r>
              <a:rPr lang="pt-BR" altLang="pt-BR" baseline="-25000" dirty="0" err="1"/>
              <a:t>t</a:t>
            </a:r>
            <a:r>
              <a:rPr lang="pt-BR" altLang="pt-BR" baseline="-25000" dirty="0"/>
              <a:t>−3</a:t>
            </a:r>
            <a:r>
              <a:rPr lang="pt-BR" altLang="pt-BR" dirty="0"/>
              <a:t>, ...</a:t>
            </a:r>
          </a:p>
          <a:p>
            <a:pPr lvl="1"/>
            <a:endParaRPr lang="pt-BR" dirty="0"/>
          </a:p>
        </p:txBody>
      </p:sp>
      <p:sp>
        <p:nvSpPr>
          <p:cNvPr id="6" name="Espaço Reservado para Texto 6"/>
          <p:cNvSpPr txBox="1">
            <a:spLocks/>
          </p:cNvSpPr>
          <p:nvPr/>
        </p:nvSpPr>
        <p:spPr>
          <a:xfrm>
            <a:off x="6918385" y="2026807"/>
            <a:ext cx="4537493" cy="4920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Ações da Petrobras (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Lag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ao 9)</a:t>
            </a:r>
          </a:p>
        </p:txBody>
      </p:sp>
      <p:pic>
        <p:nvPicPr>
          <p:cNvPr id="7" name="Espaço Reservado para Conteúdo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771287" y="2542516"/>
            <a:ext cx="4762500" cy="38338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7339" y="3009631"/>
            <a:ext cx="3989446" cy="319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112139" y="3027872"/>
            <a:ext cx="1500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PetrobrasON</a:t>
            </a:r>
            <a:r>
              <a:rPr lang="en-US" dirty="0"/>
              <a:t> (PETR3)</a:t>
            </a:r>
          </a:p>
          <a:p>
            <a:r>
              <a:rPr lang="en-US" dirty="0"/>
              <a:t>- 02/01/95 a 03/07/03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9887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Identificação  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Série de </a:t>
            </a:r>
            <a:r>
              <a:rPr lang="pt-BR" dirty="0" err="1"/>
              <a:t>Hénon</a:t>
            </a:r>
            <a:r>
              <a:rPr lang="pt-BR" dirty="0"/>
              <a:t> (a=1.4 e b=0.3)</a:t>
            </a:r>
            <a:endParaRPr lang="en-US" dirty="0"/>
          </a:p>
          <a:p>
            <a:pPr lvl="1"/>
            <a:endParaRPr lang="pt-BR" dirty="0"/>
          </a:p>
        </p:txBody>
      </p:sp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70405" y="2326376"/>
            <a:ext cx="4381500" cy="3990975"/>
          </a:xfrm>
          <a:prstGeom prst="rect">
            <a:avLst/>
          </a:prstGeom>
        </p:spPr>
      </p:pic>
      <p:sp>
        <p:nvSpPr>
          <p:cNvPr id="10" name="Espaço Reservado para Texto 4"/>
          <p:cNvSpPr txBox="1">
            <a:spLocks/>
          </p:cNvSpPr>
          <p:nvPr/>
        </p:nvSpPr>
        <p:spPr>
          <a:xfrm>
            <a:off x="6668219" y="1957808"/>
            <a:ext cx="4278702" cy="4920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 de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Hénon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Lag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ao 9)</a:t>
            </a:r>
          </a:p>
        </p:txBody>
      </p:sp>
      <p:pic>
        <p:nvPicPr>
          <p:cNvPr id="12" name="Espaço Reservado para Conteúdo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326607" y="2475781"/>
            <a:ext cx="4763710" cy="38238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87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Estimação 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Nessa etapa os valores dos parâmetros são estimados;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Métodos de estimação:</a:t>
            </a:r>
          </a:p>
          <a:p>
            <a:pPr lvl="1"/>
            <a:r>
              <a:rPr lang="pt-BR" dirty="0"/>
              <a:t>Mínimos Quadrados;</a:t>
            </a:r>
          </a:p>
          <a:p>
            <a:pPr lvl="1"/>
            <a:r>
              <a:rPr lang="pt-BR" dirty="0"/>
              <a:t>Máxima Verossimilhança;</a:t>
            </a:r>
          </a:p>
          <a:p>
            <a:pPr lvl="1"/>
            <a:r>
              <a:rPr lang="pt-BR" dirty="0" err="1"/>
              <a:t>Yule</a:t>
            </a:r>
            <a:r>
              <a:rPr lang="pt-BR" dirty="0"/>
              <a:t>-Walker;</a:t>
            </a:r>
          </a:p>
          <a:p>
            <a:pPr lvl="1"/>
            <a:r>
              <a:rPr lang="pt-BR" dirty="0"/>
              <a:t>... 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8DDFBAD-C0B5-4A83-989B-BCD742428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3940" t="46868" r="38636" b="45859"/>
          <a:stretch/>
        </p:blipFill>
        <p:spPr>
          <a:xfrm>
            <a:off x="1810326" y="2512292"/>
            <a:ext cx="7816360" cy="674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57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Avaliação 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Essa etapa consiste em avaliar se o modelo estimado para a série está representando adequadamente o comportamento da série. </a:t>
            </a:r>
          </a:p>
          <a:p>
            <a:r>
              <a:rPr lang="pt-BR" dirty="0"/>
              <a:t>Avaliação através de </a:t>
            </a:r>
            <a:r>
              <a:rPr lang="pt-BR" dirty="0" err="1"/>
              <a:t>sobrefixação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É estimado um modelo com parâmetros extras e comparado com outros modelos estimados;</a:t>
            </a:r>
          </a:p>
          <a:p>
            <a:pPr lvl="1"/>
            <a:r>
              <a:rPr lang="pt-BR" dirty="0"/>
              <a:t>Princípio da parcimônia: entre 2 modelos que representam bem a série, é selecionado o modelo que tem o menor número de parâmetros; </a:t>
            </a:r>
          </a:p>
          <a:p>
            <a:r>
              <a:rPr lang="pt-BR" dirty="0"/>
              <a:t>Análise de Resíduos:</a:t>
            </a:r>
          </a:p>
          <a:p>
            <a:pPr lvl="1"/>
            <a:r>
              <a:rPr lang="pt-BR" dirty="0"/>
              <a:t>Se o modelo estiver representando bem a série temporal, os resíduos devem ser um ruído branco;</a:t>
            </a:r>
          </a:p>
          <a:p>
            <a:pPr lvl="1"/>
            <a:r>
              <a:rPr lang="pt-BR" altLang="pt-BR" dirty="0"/>
              <a:t>Métodos para análise de resíduos</a:t>
            </a:r>
          </a:p>
          <a:p>
            <a:pPr lvl="2"/>
            <a:r>
              <a:rPr lang="pt-BR" altLang="pt-BR" dirty="0"/>
              <a:t>Função de </a:t>
            </a:r>
            <a:r>
              <a:rPr lang="pt-BR" altLang="pt-BR" dirty="0" err="1"/>
              <a:t>auto-correlação</a:t>
            </a:r>
            <a:endParaRPr lang="pt-BR" altLang="pt-BR" dirty="0"/>
          </a:p>
          <a:p>
            <a:pPr lvl="2"/>
            <a:r>
              <a:rPr lang="pt-BR" altLang="pt-BR" dirty="0"/>
              <a:t>Teste </a:t>
            </a:r>
            <a:r>
              <a:rPr lang="pt-BR" altLang="pt-BR" dirty="0" err="1"/>
              <a:t>Portmanteau</a:t>
            </a:r>
            <a:endParaRPr lang="pt-BR" altLang="pt-BR" dirty="0"/>
          </a:p>
          <a:p>
            <a:pPr lvl="2"/>
            <a:r>
              <a:rPr lang="pt-BR" altLang="pt-BR" dirty="0"/>
              <a:t>Ajuste de um modelo </a:t>
            </a:r>
            <a:r>
              <a:rPr lang="pt-BR" altLang="pt-BR" dirty="0" err="1"/>
              <a:t>auto-regressivo</a:t>
            </a:r>
            <a:endParaRPr lang="pt-BR" altLang="pt-BR" dirty="0"/>
          </a:p>
          <a:p>
            <a:pPr lvl="2"/>
            <a:r>
              <a:rPr lang="pt-BR" altLang="pt-BR" dirty="0"/>
              <a:t>Checagem pela normalidade</a:t>
            </a:r>
            <a:r>
              <a:rPr lang="pt-BR" dirty="0"/>
              <a:t>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402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Modelos </a:t>
            </a:r>
            <a:r>
              <a:rPr lang="pt-BR" dirty="0" err="1"/>
              <a:t>auto-regressivos</a:t>
            </a:r>
            <a:r>
              <a:rPr lang="pt-BR" dirty="0"/>
              <a:t> (AR)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Por um modelo </a:t>
            </a:r>
            <a:r>
              <a:rPr lang="pt-BR" dirty="0" err="1"/>
              <a:t>auto-regressivo</a:t>
            </a:r>
            <a:r>
              <a:rPr lang="pt-BR" dirty="0"/>
              <a:t> de ordem p AR(p) a estimativa de </a:t>
            </a:r>
            <a:r>
              <a:rPr lang="pt-BR" dirty="0" err="1"/>
              <a:t>X</a:t>
            </a:r>
            <a:r>
              <a:rPr lang="pt-BR" baseline="-25000" dirty="0" err="1"/>
              <a:t>t</a:t>
            </a:r>
            <a:r>
              <a:rPr lang="pt-BR" dirty="0"/>
              <a:t> é dada por:</a:t>
            </a:r>
          </a:p>
          <a:p>
            <a:r>
              <a:rPr lang="pt-BR" dirty="0"/>
              <a:t> </a:t>
            </a:r>
          </a:p>
          <a:p>
            <a:pPr lvl="1"/>
            <a:endParaRPr lang="pt-BR" dirty="0"/>
          </a:p>
          <a:p>
            <a:r>
              <a:rPr lang="pt-BR" dirty="0"/>
              <a:t>No caso do AR(1)</a:t>
            </a:r>
          </a:p>
          <a:p>
            <a:r>
              <a:rPr lang="pt-BR" dirty="0"/>
              <a:t>A</a:t>
            </a:r>
          </a:p>
          <a:p>
            <a:pPr lvl="1"/>
            <a:r>
              <a:rPr lang="pt-BR" dirty="0"/>
              <a:t>Em que {</a:t>
            </a:r>
            <a:r>
              <a:rPr lang="pt-BR" dirty="0" err="1"/>
              <a:t>Z</a:t>
            </a:r>
            <a:r>
              <a:rPr lang="pt-BR" baseline="-25000" dirty="0" err="1"/>
              <a:t>t</a:t>
            </a:r>
            <a:r>
              <a:rPr lang="pt-BR" dirty="0"/>
              <a:t>} é um ruído branco</a:t>
            </a:r>
          </a:p>
          <a:p>
            <a:endParaRPr lang="pt-BR" dirty="0"/>
          </a:p>
          <a:p>
            <a:r>
              <a:rPr lang="pt-BR" dirty="0"/>
              <a:t>E </a:t>
            </a:r>
          </a:p>
          <a:p>
            <a:endParaRPr lang="pt-BR" dirty="0"/>
          </a:p>
          <a:p>
            <a:r>
              <a:rPr lang="pt-BR" dirty="0"/>
              <a:t>A FACP só tem um impulso no </a:t>
            </a:r>
            <a:r>
              <a:rPr lang="pt-BR" dirty="0" err="1"/>
              <a:t>lag</a:t>
            </a:r>
            <a:r>
              <a:rPr lang="pt-BR" dirty="0"/>
              <a:t> 1.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625787" y="2376235"/>
            <a:ext cx="3089815" cy="318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46" y="3576960"/>
            <a:ext cx="4001113" cy="43714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2246" y="2356515"/>
            <a:ext cx="4747518" cy="30289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602" y="4832344"/>
            <a:ext cx="1506461" cy="6002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2535511"/>
            <a:ext cx="4141694" cy="32294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3701" y="2519757"/>
            <a:ext cx="4405278" cy="3149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94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altLang="pt-BR" dirty="0"/>
              <a:t>Exemplo de Diagnóstico usando ACF</a:t>
            </a:r>
            <a:endParaRPr lang="pt-BR" dirty="0"/>
          </a:p>
        </p:txBody>
      </p:sp>
      <p:sp>
        <p:nvSpPr>
          <p:cNvPr id="5" name="Espaço Reservado para Texto 10"/>
          <p:cNvSpPr txBox="1">
            <a:spLocks/>
          </p:cNvSpPr>
          <p:nvPr/>
        </p:nvSpPr>
        <p:spPr>
          <a:xfrm>
            <a:off x="3933629" y="1612751"/>
            <a:ext cx="4040188" cy="6397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Ruído Branco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Espaço Reservado para Conteúdo 8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33629" y="2300138"/>
            <a:ext cx="4040188" cy="385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Metodologia Box e Jenkins: Previsão 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Etapa em que é utilizado o modelo estimado para a previsão de séries temporais </a:t>
            </a:r>
            <a:r>
              <a:rPr lang="pt-BR" b="1" dirty="0"/>
              <a:t>h </a:t>
            </a:r>
            <a:r>
              <a:rPr lang="pt-BR" dirty="0"/>
              <a:t>passos à frente; </a:t>
            </a:r>
          </a:p>
          <a:p>
            <a:r>
              <a:rPr lang="pt-BR" dirty="0"/>
              <a:t>Notação:                 previsão para o tempo </a:t>
            </a:r>
            <a:r>
              <a:rPr lang="pt-BR" b="1" dirty="0" err="1"/>
              <a:t>T+h</a:t>
            </a:r>
            <a:r>
              <a:rPr lang="pt-BR" dirty="0"/>
              <a:t>, dado que observamos a série até o tempo </a:t>
            </a:r>
            <a:r>
              <a:rPr lang="pt-BR" b="1" dirty="0"/>
              <a:t>T; </a:t>
            </a:r>
          </a:p>
          <a:p>
            <a:endParaRPr lang="pt-BR" b="1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3F610ED-E7C9-479F-B276-F10181A60F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0454" t="38922" r="64394" b="55017"/>
          <a:stretch/>
        </p:blipFill>
        <p:spPr>
          <a:xfrm>
            <a:off x="2161268" y="2636411"/>
            <a:ext cx="831315" cy="550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53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Código </a:t>
            </a:r>
            <a:r>
              <a:rPr lang="pt-BR" dirty="0" err="1"/>
              <a:t>python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7542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B07CC364-7AC9-4AB3-B02B-E823D4270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A7D44B3-BEA1-4678-95B8-A0FED4750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1A9F5F9-775A-4E86-9521-9C892CBA59A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BOX, G. E. P. and JENKINS, G. M. (2008). Time series analysis: forecasting and control, 4nd. ed., San Francisco: Holden-Day.</a:t>
            </a:r>
          </a:p>
          <a:p>
            <a:r>
              <a:rPr lang="en-US" dirty="0"/>
              <a:t>Brockwell, Peter J. and Davis, Richard A. (2002). Introduction to Time Series and Forecasting, 2nd. ed., Springer-Verlag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8244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Modelos de médias móveis (MA)</a:t>
            </a:r>
          </a:p>
        </p:txBody>
      </p:sp>
      <p:sp>
        <p:nvSpPr>
          <p:cNvPr id="6" name="Retângulo 5"/>
          <p:cNvSpPr/>
          <p:nvPr/>
        </p:nvSpPr>
        <p:spPr>
          <a:xfrm>
            <a:off x="4625787" y="2376235"/>
            <a:ext cx="3089815" cy="318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328" y="4500289"/>
            <a:ext cx="2084003" cy="33372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9638" y="4746802"/>
            <a:ext cx="1742418" cy="7611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3338" y="2303625"/>
            <a:ext cx="4010021" cy="3932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338" y="3628666"/>
            <a:ext cx="3897812" cy="31719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3418" y="2259594"/>
            <a:ext cx="4466376" cy="379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59667" y="2337153"/>
            <a:ext cx="4348111" cy="381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047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Processo 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87808" y="6613698"/>
            <a:ext cx="10945216" cy="4464074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94FE5B57-E831-4AA1-BD4E-5754AB53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2824" t="78788" r="30303" b="17710"/>
          <a:stretch/>
        </p:blipFill>
        <p:spPr>
          <a:xfrm>
            <a:off x="2895140" y="2808231"/>
            <a:ext cx="6048627" cy="44334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8A152AA-9A31-4466-88A9-0A26089AA3C4}"/>
              </a:ext>
            </a:extLst>
          </p:cNvPr>
          <p:cNvSpPr/>
          <p:nvPr/>
        </p:nvSpPr>
        <p:spPr>
          <a:xfrm>
            <a:off x="2770867" y="2808231"/>
            <a:ext cx="3084987" cy="4433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5664BBE-08CB-46C9-A44C-D2FA85CD5926}"/>
              </a:ext>
            </a:extLst>
          </p:cNvPr>
          <p:cNvSpPr/>
          <p:nvPr/>
        </p:nvSpPr>
        <p:spPr>
          <a:xfrm>
            <a:off x="6128285" y="2808231"/>
            <a:ext cx="3084987" cy="443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9A1AC9D9-3E2B-4B23-99D0-C80D60F7D710}"/>
              </a:ext>
            </a:extLst>
          </p:cNvPr>
          <p:cNvSpPr txBox="1"/>
          <p:nvPr/>
        </p:nvSpPr>
        <p:spPr>
          <a:xfrm>
            <a:off x="2826305" y="3934073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AR(p)</a:t>
            </a:r>
          </a:p>
          <a:p>
            <a:r>
              <a:rPr lang="pt-BR" dirty="0"/>
              <a:t>Processo Auto Regressivo de ordem </a:t>
            </a:r>
            <a:r>
              <a:rPr lang="pt-BR" b="1" i="1" dirty="0"/>
              <a:t>p</a:t>
            </a:r>
            <a:r>
              <a:rPr lang="pt-BR" dirty="0"/>
              <a:t> </a:t>
            </a:r>
            <a:endParaRPr lang="pt-BR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42832640-466A-45A6-AC9B-8880A382CFB2}"/>
              </a:ext>
            </a:extLst>
          </p:cNvPr>
          <p:cNvSpPr txBox="1"/>
          <p:nvPr/>
        </p:nvSpPr>
        <p:spPr>
          <a:xfrm>
            <a:off x="6419272" y="3934073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MA(q)</a:t>
            </a:r>
          </a:p>
          <a:p>
            <a:r>
              <a:rPr lang="pt-BR" dirty="0"/>
              <a:t>Processo Média Móveis de ordem </a:t>
            </a:r>
            <a:r>
              <a:rPr lang="pt-BR" b="1" i="1" dirty="0"/>
              <a:t>q</a:t>
            </a:r>
            <a:r>
              <a:rPr lang="pt-BR" dirty="0"/>
              <a:t> </a:t>
            </a:r>
            <a:endParaRPr lang="pt-BR" b="1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="" xmlns:a16="http://schemas.microsoft.com/office/drawing/2014/main" id="{D57928FB-9EAE-4B12-B417-07621CBD15AD}"/>
              </a:ext>
            </a:extLst>
          </p:cNvPr>
          <p:cNvCxnSpPr>
            <a:endCxn id="11" idx="0"/>
          </p:cNvCxnSpPr>
          <p:nvPr/>
        </p:nvCxnSpPr>
        <p:spPr>
          <a:xfrm>
            <a:off x="4313359" y="3468369"/>
            <a:ext cx="1" cy="465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="" xmlns:a16="http://schemas.microsoft.com/office/drawing/2014/main" id="{AA29E6DB-B5EB-4493-801C-190CC3201EE6}"/>
              </a:ext>
            </a:extLst>
          </p:cNvPr>
          <p:cNvCxnSpPr/>
          <p:nvPr/>
        </p:nvCxnSpPr>
        <p:spPr>
          <a:xfrm>
            <a:off x="7906326" y="3431168"/>
            <a:ext cx="1" cy="465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7D06F69-B0D8-4848-89FD-8E011F2D48AA}"/>
                  </a:ext>
                </a:extLst>
              </p:cNvPr>
              <p:cNvSpPr txBox="1"/>
              <p:nvPr/>
            </p:nvSpPr>
            <p:spPr>
              <a:xfrm>
                <a:off x="3011013" y="1874768"/>
                <a:ext cx="58512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charset="0"/>
                  </a:rPr>
                  <a:t>O </a:t>
                </a:r>
                <a:r>
                  <a:rPr lang="pt-BR" dirty="0">
                    <a:latin typeface="Helvetica" charset="0"/>
                  </a:rPr>
                  <a:t>processo</a:t>
                </a:r>
                <a:r>
                  <a:rPr lang="en-US" dirty="0">
                    <a:latin typeface="Helvetica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</m:d>
                  </m:oMath>
                </a14:m>
                <a:r>
                  <a:rPr lang="en-US" dirty="0">
                    <a:latin typeface="Helvetica" charset="0"/>
                  </a:rPr>
                  <a:t> é </a:t>
                </a:r>
                <a:r>
                  <a:rPr lang="pt-BR" dirty="0">
                    <a:latin typeface="Helvetica" charset="0"/>
                  </a:rPr>
                  <a:t>dito</a:t>
                </a:r>
                <a:r>
                  <a:rPr lang="en-US" dirty="0">
                    <a:latin typeface="Helvetica" charset="0"/>
                  </a:rPr>
                  <a:t> ser um processo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ARM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>
                    <a:latin typeface="Helvetica" charset="0"/>
                  </a:rPr>
                  <a:t> se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Helvetica" charset="0"/>
                  </a:rPr>
                  <a:t> é </a:t>
                </a:r>
                <a:r>
                  <a:rPr lang="pt-BR" dirty="0">
                    <a:latin typeface="Helvetica" charset="0"/>
                  </a:rPr>
                  <a:t>estacionário</a:t>
                </a:r>
                <a:r>
                  <a:rPr lang="en-US" dirty="0">
                    <a:latin typeface="Helvetica" charset="0"/>
                  </a:rPr>
                  <a:t> para </a:t>
                </a:r>
                <a:r>
                  <a:rPr lang="pt-BR" dirty="0">
                    <a:latin typeface="Helvetica" charset="0"/>
                  </a:rPr>
                  <a:t>todo</a:t>
                </a:r>
                <a:r>
                  <a:rPr lang="en-US" dirty="0">
                    <a:latin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pt-BR" b="1" dirty="0"/>
                  <a:t>, </a:t>
                </a:r>
                <a:r>
                  <a:rPr lang="pt-BR" dirty="0"/>
                  <a:t>em que:</a:t>
                </a:r>
                <a:endParaRPr lang="pt-BR" b="1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7D06F69-B0D8-4848-89FD-8E011F2D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13" y="1874768"/>
                <a:ext cx="5851258" cy="646331"/>
              </a:xfrm>
              <a:prstGeom prst="rect">
                <a:avLst/>
              </a:prstGeom>
              <a:blipFill>
                <a:blip r:embed="rId3" cstate="print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4319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45135E6-D457-4DEE-8271-7B6F6DCA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1894" t="36762" r="51136" b="58998"/>
          <a:stretch/>
        </p:blipFill>
        <p:spPr>
          <a:xfrm>
            <a:off x="5435656" y="2800741"/>
            <a:ext cx="2372156" cy="333414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Processo 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87808" y="6613698"/>
            <a:ext cx="10945216" cy="4464074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8A152AA-9A31-4466-88A9-0A26089AA3C4}"/>
              </a:ext>
            </a:extLst>
          </p:cNvPr>
          <p:cNvSpPr/>
          <p:nvPr/>
        </p:nvSpPr>
        <p:spPr>
          <a:xfrm>
            <a:off x="5435656" y="2734227"/>
            <a:ext cx="1112915" cy="4433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5664BBE-08CB-46C9-A44C-D2FA85CD5926}"/>
              </a:ext>
            </a:extLst>
          </p:cNvPr>
          <p:cNvSpPr/>
          <p:nvPr/>
        </p:nvSpPr>
        <p:spPr>
          <a:xfrm>
            <a:off x="6756345" y="2743157"/>
            <a:ext cx="1112915" cy="443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9A1AC9D9-3E2B-4B23-99D0-C80D60F7D710}"/>
              </a:ext>
            </a:extLst>
          </p:cNvPr>
          <p:cNvSpPr txBox="1"/>
          <p:nvPr/>
        </p:nvSpPr>
        <p:spPr>
          <a:xfrm>
            <a:off x="3647625" y="4168225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AR(p)</a:t>
            </a:r>
          </a:p>
          <a:p>
            <a:r>
              <a:rPr lang="pt-BR" dirty="0"/>
              <a:t>Processo Auto Regressivo de ordem </a:t>
            </a:r>
            <a:r>
              <a:rPr lang="pt-BR" b="1" i="1" dirty="0"/>
              <a:t>p</a:t>
            </a:r>
            <a:r>
              <a:rPr lang="pt-BR" dirty="0"/>
              <a:t> </a:t>
            </a:r>
            <a:endParaRPr lang="pt-BR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42832640-466A-45A6-AC9B-8880A382CFB2}"/>
              </a:ext>
            </a:extLst>
          </p:cNvPr>
          <p:cNvSpPr txBox="1"/>
          <p:nvPr/>
        </p:nvSpPr>
        <p:spPr>
          <a:xfrm>
            <a:off x="7158181" y="4104546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MA(q)</a:t>
            </a:r>
          </a:p>
          <a:p>
            <a:r>
              <a:rPr lang="pt-BR" dirty="0"/>
              <a:t>Processo Média Móveis de ordem </a:t>
            </a:r>
            <a:r>
              <a:rPr lang="pt-BR" b="1" i="1" dirty="0"/>
              <a:t>q</a:t>
            </a:r>
            <a:r>
              <a:rPr lang="pt-BR" dirty="0"/>
              <a:t> </a:t>
            </a:r>
            <a:endParaRPr lang="pt-BR" b="1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="" xmlns:a16="http://schemas.microsoft.com/office/drawing/2014/main" id="{D57928FB-9EAE-4B12-B417-07621CBD15AD}"/>
              </a:ext>
            </a:extLst>
          </p:cNvPr>
          <p:cNvCxnSpPr>
            <a:cxnSpLocks/>
          </p:cNvCxnSpPr>
          <p:nvPr/>
        </p:nvCxnSpPr>
        <p:spPr>
          <a:xfrm rot="5400000">
            <a:off x="4747373" y="3343205"/>
            <a:ext cx="1075589" cy="300976"/>
          </a:xfrm>
          <a:prstGeom prst="bentConnector3">
            <a:avLst>
              <a:gd name="adj1" fmla="val -66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="" xmlns:a16="http://schemas.microsoft.com/office/drawing/2014/main" id="{AA29E6DB-B5EB-4493-801C-190CC3201EE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869260" y="2964830"/>
            <a:ext cx="458476" cy="88945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D7D06F69-B0D8-4848-89FD-8E011F2D48AA}"/>
              </a:ext>
            </a:extLst>
          </p:cNvPr>
          <p:cNvSpPr txBox="1"/>
          <p:nvPr/>
        </p:nvSpPr>
        <p:spPr>
          <a:xfrm>
            <a:off x="3011013" y="1874768"/>
            <a:ext cx="585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elvetica" charset="0"/>
              </a:rPr>
              <a:t>Utilizando o operador de deslocamento</a:t>
            </a:r>
            <a:endParaRPr lang="pt-BR" b="1" dirty="0"/>
          </a:p>
        </p:txBody>
      </p:sp>
    </p:spTree>
    <p:extLst>
      <p:ext uri="{BB962C8B-B14F-4D97-AF65-F5344CB8AC3E}">
        <p14:creationId xmlns="" xmlns:p14="http://schemas.microsoft.com/office/powerpoint/2010/main" val="38965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Processo ARMA(</a:t>
            </a:r>
            <a:r>
              <a:rPr lang="pt-BR" dirty="0" err="1"/>
              <a:t>p,q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3293A49-A76A-4188-AF02-28D1E5E50A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87808" y="6613698"/>
            <a:ext cx="10945216" cy="4464074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24A1F8D7-EE4D-405C-A255-6EF877A5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3334" t="50575" r="16287" b="43177"/>
          <a:stretch/>
        </p:blipFill>
        <p:spPr>
          <a:xfrm>
            <a:off x="1805713" y="2739399"/>
            <a:ext cx="8580574" cy="4285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8A152AA-9A31-4466-88A9-0A26089AA3C4}"/>
              </a:ext>
            </a:extLst>
          </p:cNvPr>
          <p:cNvSpPr/>
          <p:nvPr/>
        </p:nvSpPr>
        <p:spPr>
          <a:xfrm>
            <a:off x="2447594" y="2734227"/>
            <a:ext cx="4100977" cy="4433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5664BBE-08CB-46C9-A44C-D2FA85CD5926}"/>
              </a:ext>
            </a:extLst>
          </p:cNvPr>
          <p:cNvSpPr/>
          <p:nvPr/>
        </p:nvSpPr>
        <p:spPr>
          <a:xfrm>
            <a:off x="6756345" y="2743157"/>
            <a:ext cx="3722306" cy="443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9A1AC9D9-3E2B-4B23-99D0-C80D60F7D710}"/>
              </a:ext>
            </a:extLst>
          </p:cNvPr>
          <p:cNvSpPr txBox="1"/>
          <p:nvPr/>
        </p:nvSpPr>
        <p:spPr>
          <a:xfrm>
            <a:off x="2826305" y="3934073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AR(p)</a:t>
            </a:r>
          </a:p>
          <a:p>
            <a:r>
              <a:rPr lang="pt-BR" dirty="0"/>
              <a:t>Processo Auto Regressivo de ordem </a:t>
            </a:r>
            <a:r>
              <a:rPr lang="pt-BR" b="1" i="1" dirty="0"/>
              <a:t>p</a:t>
            </a:r>
            <a:r>
              <a:rPr lang="pt-BR" dirty="0"/>
              <a:t> </a:t>
            </a:r>
            <a:endParaRPr lang="pt-BR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42832640-466A-45A6-AC9B-8880A382CFB2}"/>
              </a:ext>
            </a:extLst>
          </p:cNvPr>
          <p:cNvSpPr txBox="1"/>
          <p:nvPr/>
        </p:nvSpPr>
        <p:spPr>
          <a:xfrm>
            <a:off x="6419272" y="3934073"/>
            <a:ext cx="297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MA(q)</a:t>
            </a:r>
          </a:p>
          <a:p>
            <a:r>
              <a:rPr lang="pt-BR" dirty="0"/>
              <a:t>Processo Média Móveis de ordem </a:t>
            </a:r>
            <a:r>
              <a:rPr lang="pt-BR" b="1" i="1" dirty="0"/>
              <a:t>q</a:t>
            </a:r>
            <a:r>
              <a:rPr lang="pt-BR" dirty="0"/>
              <a:t> </a:t>
            </a:r>
            <a:endParaRPr lang="pt-BR" b="1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="" xmlns:a16="http://schemas.microsoft.com/office/drawing/2014/main" id="{D57928FB-9EAE-4B12-B417-07621CBD15AD}"/>
              </a:ext>
            </a:extLst>
          </p:cNvPr>
          <p:cNvCxnSpPr>
            <a:endCxn id="11" idx="0"/>
          </p:cNvCxnSpPr>
          <p:nvPr/>
        </p:nvCxnSpPr>
        <p:spPr>
          <a:xfrm>
            <a:off x="4313359" y="3468369"/>
            <a:ext cx="1" cy="465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="" xmlns:a16="http://schemas.microsoft.com/office/drawing/2014/main" id="{AA29E6DB-B5EB-4493-801C-190CC3201EE6}"/>
              </a:ext>
            </a:extLst>
          </p:cNvPr>
          <p:cNvCxnSpPr/>
          <p:nvPr/>
        </p:nvCxnSpPr>
        <p:spPr>
          <a:xfrm>
            <a:off x="7906326" y="3431168"/>
            <a:ext cx="1" cy="465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D7D06F69-B0D8-4848-89FD-8E011F2D48AA}"/>
              </a:ext>
            </a:extLst>
          </p:cNvPr>
          <p:cNvSpPr txBox="1"/>
          <p:nvPr/>
        </p:nvSpPr>
        <p:spPr>
          <a:xfrm>
            <a:off x="3011013" y="1874768"/>
            <a:ext cx="585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="" xmlns:p14="http://schemas.microsoft.com/office/powerpoint/2010/main" val="13316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FAC x FACP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D3293A49-A76A-4188-AF02-28D1E5E50A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Função de </a:t>
                </a:r>
                <a:r>
                  <a:rPr lang="pt-BR" dirty="0" err="1"/>
                  <a:t>Autocorrelação</a:t>
                </a:r>
                <a:r>
                  <a:rPr lang="pt-BR" dirty="0"/>
                  <a:t>:</a:t>
                </a:r>
              </a:p>
              <a:p>
                <a:pPr lvl="1"/>
                <a:r>
                  <a:rPr lang="pt-BR" dirty="0"/>
                  <a:t>Utilizada para verificar como as defasagens da série podem impactar seu valor atual:</a:t>
                </a:r>
              </a:p>
              <a:p>
                <a:pPr marL="1371600" lvl="3" indent="0">
                  <a:buNone/>
                </a:pPr>
                <a:r>
                  <a:rPr lang="pt-BR" dirty="0"/>
                  <a:t>			 </a:t>
                </a:r>
                <a:r>
                  <a:rPr lang="pt-BR" sz="1800" dirty="0"/>
                  <a:t>Verifica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sz="1800" dirty="0"/>
                  <a:t>  está correlacionado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Função de </a:t>
                </a:r>
                <a:r>
                  <a:rPr lang="pt-BR" dirty="0" err="1"/>
                  <a:t>Autocorrelação</a:t>
                </a:r>
                <a:r>
                  <a:rPr lang="pt-BR" dirty="0"/>
                  <a:t> Parcial:</a:t>
                </a:r>
              </a:p>
              <a:p>
                <a:pPr lvl="1"/>
                <a:r>
                  <a:rPr lang="pt-BR" dirty="0"/>
                  <a:t>Utilizada para verificar a relação entre </a:t>
                </a:r>
                <a:r>
                  <a:rPr lang="pt-BR" dirty="0" err="1"/>
                  <a:t>lags</a:t>
                </a:r>
                <a:r>
                  <a:rPr lang="pt-BR" dirty="0"/>
                  <a:t> diferentes </a:t>
                </a:r>
                <a:r>
                  <a:rPr lang="pt-BR" dirty="0">
                    <a:solidFill>
                      <a:srgbClr val="FF0000"/>
                    </a:solidFill>
                  </a:rPr>
                  <a:t>sem influência </a:t>
                </a:r>
                <a:r>
                  <a:rPr lang="pt-BR" dirty="0"/>
                  <a:t>dos </a:t>
                </a:r>
                <a:r>
                  <a:rPr lang="pt-BR" dirty="0" err="1"/>
                  <a:t>lags</a:t>
                </a:r>
                <a:r>
                  <a:rPr lang="pt-BR" dirty="0"/>
                  <a:t> intermediários:</a:t>
                </a:r>
              </a:p>
              <a:p>
                <a:pPr marL="914400" lvl="2" indent="0">
                  <a:buNone/>
                </a:pPr>
                <a:r>
                  <a:rPr lang="pt-BR" dirty="0"/>
                  <a:t>			Verifica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 está puramente correlacionado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  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293A49-A76A-4188-AF02-28D1E5E50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 cstate="print"/>
                <a:stretch>
                  <a:fillRect l="-724" t="-1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4880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D5310F93-7FD6-45C8-84A6-ED75E4FD0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Modelos Estatísticos Lineares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D346FE-D91D-4986-81C0-E377A1142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FAC x FACP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Comportamento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FAC e FACP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AR, MA e ARMA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338" y="2295525"/>
            <a:ext cx="88296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880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1040</Words>
  <Application>Microsoft Office PowerPoint</Application>
  <PresentationFormat>Personalizar</PresentationFormat>
  <Paragraphs>228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Modelos Estatísticos Lineares Aula 04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Previsão de Séries Temporais Aula – 1: Introdução às séries temporais</dc:title>
  <dc:creator>Eraylson Galdino</dc:creator>
  <cp:lastModifiedBy>Paulo Salgado</cp:lastModifiedBy>
  <cp:revision>149</cp:revision>
  <dcterms:created xsi:type="dcterms:W3CDTF">2018-08-14T16:43:25Z</dcterms:created>
  <dcterms:modified xsi:type="dcterms:W3CDTF">2022-04-06T18:22:18Z</dcterms:modified>
</cp:coreProperties>
</file>